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65"/>
  </p:notesMasterIdLst>
  <p:handoutMasterIdLst>
    <p:handoutMasterId r:id="rId66"/>
  </p:handoutMasterIdLst>
  <p:sldIdLst>
    <p:sldId id="257" r:id="rId2"/>
    <p:sldId id="370" r:id="rId3"/>
    <p:sldId id="369" r:id="rId4"/>
    <p:sldId id="384" r:id="rId5"/>
    <p:sldId id="371" r:id="rId6"/>
    <p:sldId id="372" r:id="rId7"/>
    <p:sldId id="373" r:id="rId8"/>
    <p:sldId id="374" r:id="rId9"/>
    <p:sldId id="375" r:id="rId10"/>
    <p:sldId id="376" r:id="rId11"/>
    <p:sldId id="381" r:id="rId12"/>
    <p:sldId id="307" r:id="rId13"/>
    <p:sldId id="379" r:id="rId14"/>
    <p:sldId id="380" r:id="rId15"/>
    <p:sldId id="313" r:id="rId16"/>
    <p:sldId id="316" r:id="rId17"/>
    <p:sldId id="318" r:id="rId18"/>
    <p:sldId id="385" r:id="rId19"/>
    <p:sldId id="308" r:id="rId20"/>
    <p:sldId id="365" r:id="rId21"/>
    <p:sldId id="311" r:id="rId22"/>
    <p:sldId id="386" r:id="rId23"/>
    <p:sldId id="389" r:id="rId24"/>
    <p:sldId id="314" r:id="rId25"/>
    <p:sldId id="321" r:id="rId26"/>
    <p:sldId id="391" r:id="rId27"/>
    <p:sldId id="320" r:id="rId28"/>
    <p:sldId id="325" r:id="rId29"/>
    <p:sldId id="390" r:id="rId30"/>
    <p:sldId id="405" r:id="rId31"/>
    <p:sldId id="392" r:id="rId32"/>
    <p:sldId id="327" r:id="rId33"/>
    <p:sldId id="393" r:id="rId34"/>
    <p:sldId id="394" r:id="rId35"/>
    <p:sldId id="398" r:id="rId36"/>
    <p:sldId id="399" r:id="rId37"/>
    <p:sldId id="329" r:id="rId38"/>
    <p:sldId id="338" r:id="rId39"/>
    <p:sldId id="401" r:id="rId40"/>
    <p:sldId id="400" r:id="rId41"/>
    <p:sldId id="346" r:id="rId42"/>
    <p:sldId id="353" r:id="rId43"/>
    <p:sldId id="402" r:id="rId44"/>
    <p:sldId id="347" r:id="rId45"/>
    <p:sldId id="349" r:id="rId46"/>
    <p:sldId id="403" r:id="rId47"/>
    <p:sldId id="404" r:id="rId48"/>
    <p:sldId id="406" r:id="rId49"/>
    <p:sldId id="395" r:id="rId50"/>
    <p:sldId id="397" r:id="rId51"/>
    <p:sldId id="396" r:id="rId52"/>
    <p:sldId id="358" r:id="rId53"/>
    <p:sldId id="362" r:id="rId54"/>
    <p:sldId id="361" r:id="rId55"/>
    <p:sldId id="383" r:id="rId56"/>
    <p:sldId id="388" r:id="rId57"/>
    <p:sldId id="382" r:id="rId58"/>
    <p:sldId id="367" r:id="rId59"/>
    <p:sldId id="378" r:id="rId60"/>
    <p:sldId id="368" r:id="rId61"/>
    <p:sldId id="377" r:id="rId62"/>
    <p:sldId id="387" r:id="rId63"/>
    <p:sldId id="305" r:id="rId64"/>
  </p:sldIdLst>
  <p:sldSz cx="9144000" cy="6858000" type="screen4x3"/>
  <p:notesSz cx="6805613" cy="9939338"/>
  <p:embeddedFontLst>
    <p:embeddedFont>
      <p:font typeface="맑은 고딕" panose="020B0503020000020004" pitchFamily="50" charset="-127"/>
      <p:regular r:id="rId67"/>
      <p:bold r:id="rId6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14E"/>
    <a:srgbClr val="8DBDF7"/>
    <a:srgbClr val="3D3C3E"/>
    <a:srgbClr val="063656"/>
    <a:srgbClr val="08456E"/>
    <a:srgbClr val="569CF0"/>
    <a:srgbClr val="5DAAFF"/>
    <a:srgbClr val="47B0FF"/>
    <a:srgbClr val="E3EAF5"/>
    <a:srgbClr val="DD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13" autoAdjust="0"/>
    <p:restoredTop sz="86364" autoAdjust="0"/>
  </p:normalViewPr>
  <p:slideViewPr>
    <p:cSldViewPr snapToGrid="0">
      <p:cViewPr varScale="1">
        <p:scale>
          <a:sx n="105" d="100"/>
          <a:sy n="105" d="100"/>
        </p:scale>
        <p:origin x="804" y="114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7752"/>
    </p:cViewPr>
  </p:sorterViewPr>
  <p:notesViewPr>
    <p:cSldViewPr snapToGrid="0" showGuides="1">
      <p:cViewPr varScale="1">
        <p:scale>
          <a:sx n="75" d="100"/>
          <a:sy n="75" d="100"/>
        </p:scale>
        <p:origin x="2717" y="48"/>
      </p:cViewPr>
      <p:guideLst>
        <p:guide orient="horz" pos="3131"/>
        <p:guide pos="214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2016-12-26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2016-12-26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5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241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7863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141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756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014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7242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8610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1023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2057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970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0583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919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9559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6224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0647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2007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5312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37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3201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8950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142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898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8174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4151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8288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8435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592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0187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1193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6803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9084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042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1858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7261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5736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9547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6545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6811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034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6922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9175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2526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377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7239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4978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7744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7631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3881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0254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80302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10983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58092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15278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382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03240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68129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10810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49888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3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181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973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956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2016-12-26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제목을 입력하세요</a:t>
            </a:r>
            <a:endParaRPr lang="en-US" altLang="ko-KR" dirty="0" smtClean="0"/>
          </a:p>
          <a:p>
            <a:pPr lvl="0"/>
            <a:endParaRPr lang="ko-KR" altLang="en-US" dirty="0" smtClean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2016-12-26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 smtClean="0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내용을 입력하십시오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2016-12-26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2016-12-26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2016-12-26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2016-12-26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yh0130@yonsei.ac.k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progit/progit2-ko" TargetMode="Externa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einsub/svn-git-17386752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hyperlink" Target="https://realm.io/kr/news/360andev-savvas-dalkitsis-using-git-like-a-pro/" TargetMode="Externa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progit/progit2-ko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lucamezzalira.com/2014/03/10/git-flow-vs-github-flow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tworld.co.kr/print/92896" TargetMode="External"/><Relationship Id="rId3" Type="http://schemas.openxmlformats.org/officeDocument/2006/relationships/hyperlink" Target="https://goo.gl/LAuTuY" TargetMode="External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hyperlink" Target="http://blog.pentasecurity.com/385" TargetMode="External"/><Relationship Id="rId4" Type="http://schemas.openxmlformats.org/officeDocument/2006/relationships/hyperlink" Target="https://goo.gl/L9elR8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emy.com/how_to_start_git_and_github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hyperlink" Target="https://www.facebook.com/engineertoon/?fref=ts" TargetMode="External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nho013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engineertoon/?fref=ts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hyperlink" Target="https://github.com/yunho0130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ircuitstoday.com/compilers-vs-interpreters-an-overview-of-the-differences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nho0130/git_test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stackoverflow.com/questions/306914/bug-tracker-priorities-and-policies" TargetMode="External"/><Relationship Id="rId4" Type="http://schemas.openxmlformats.org/officeDocument/2006/relationships/hyperlink" Target="https://ko.atlassian.com/software/jira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urcetreeapp.com/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tsarang.co.kr/download/main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branch.urigit.com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branch.urigit.com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danielkummer.github.io/git-flow-cheatsheet/index.ko_KR.html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tsarang.co.kr/download/main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epo.continuum.io/archive/Anaconda2-4.2.0-Linux-x86.sh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hyperlink" Target="http://www.netsarang.co.kr/download/main.html" TargetMode="Externa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3" y="1902397"/>
            <a:ext cx="8406000" cy="1532289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Start Programming with Google Python Style Guide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/>
          <p:cNvSpPr txBox="1">
            <a:spLocks/>
          </p:cNvSpPr>
          <p:nvPr/>
        </p:nvSpPr>
        <p:spPr>
          <a:xfrm>
            <a:off x="364803" y="3901440"/>
            <a:ext cx="8406000" cy="22707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맹 윤 </a:t>
            </a:r>
            <a:r>
              <a:rPr lang="ko-KR" altLang="en-US" sz="2800" b="1" spc="-150" dirty="0" smtClean="0">
                <a:solidFill>
                  <a:schemeClr val="bg1">
                    <a:lumMod val="50000"/>
                  </a:schemeClr>
                </a:solidFill>
              </a:rPr>
              <a:t>호 </a:t>
            </a:r>
            <a:endParaRPr lang="ko-KR" altLang="en-US" sz="28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Yunho </a:t>
            </a:r>
            <a:r>
              <a:rPr lang="en-US" altLang="ko-KR" sz="2800" b="1" spc="-150" dirty="0" smtClean="0">
                <a:solidFill>
                  <a:schemeClr val="bg1">
                    <a:lumMod val="50000"/>
                  </a:schemeClr>
                </a:solidFill>
              </a:rPr>
              <a:t>Maeng</a:t>
            </a:r>
            <a:endParaRPr lang="en-US" altLang="ko-KR" sz="28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20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</a:rPr>
              <a:t>Business Big Data Analysis, </a:t>
            </a:r>
            <a:r>
              <a:rPr lang="en-US" altLang="ko-KR" sz="2000" b="1" spc="-150" dirty="0" err="1">
                <a:solidFill>
                  <a:schemeClr val="bg1">
                    <a:lumMod val="50000"/>
                  </a:schemeClr>
                </a:solidFill>
              </a:rPr>
              <a:t>Yonsei</a:t>
            </a:r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</a:rPr>
              <a:t> University</a:t>
            </a:r>
          </a:p>
          <a:p>
            <a:pPr>
              <a:lnSpc>
                <a:spcPct val="120000"/>
              </a:lnSpc>
            </a:pPr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</a:rPr>
              <a:t>Graduate School of </a:t>
            </a:r>
            <a:r>
              <a:rPr lang="en-US" altLang="ko-KR" sz="2000" b="1" spc="-150" dirty="0" smtClean="0">
                <a:solidFill>
                  <a:schemeClr val="bg1">
                    <a:lumMod val="50000"/>
                  </a:schemeClr>
                </a:solidFill>
              </a:rPr>
              <a:t>Information </a:t>
            </a:r>
          </a:p>
          <a:p>
            <a:pPr>
              <a:lnSpc>
                <a:spcPct val="120000"/>
              </a:lnSpc>
            </a:pPr>
            <a:r>
              <a:rPr lang="en-US" altLang="ko-KR" sz="2000" b="1" spc="-150" dirty="0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myh0130@yonsei.ac.kr</a:t>
            </a:r>
            <a:r>
              <a:rPr lang="en-US" altLang="ko-KR" sz="2000" b="1" spc="-15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요점 정리 파일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10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&lt;A byte of python&gt;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요약 파일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0" y="2225059"/>
            <a:ext cx="4246685" cy="42118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340" y="2225059"/>
            <a:ext cx="4031600" cy="42118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321980" y="1363610"/>
            <a:ext cx="84379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목차를 파악하는 것이 중요함</a:t>
            </a:r>
            <a:endParaRPr lang="en-US" altLang="ko-KR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Repository &gt; Ch01 &gt;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참고자료</a:t>
            </a:r>
            <a:endParaRPr lang="ko-KR" altLang="en-US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0670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요점 정리 파일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11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&lt;Google Python Style Guide&gt;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요약 파일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1980" y="1363610"/>
            <a:ext cx="84379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목차를 파악하는 것이 중요함</a:t>
            </a:r>
            <a:endParaRPr lang="en-US" altLang="ko-KR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Repository &gt; Ch01 &gt;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참고자료</a:t>
            </a:r>
            <a:endParaRPr lang="ko-KR" altLang="en-US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80" y="2040290"/>
            <a:ext cx="3957685" cy="45048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966" y="2040290"/>
            <a:ext cx="4125753" cy="44555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958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 smtClean="0">
                <a:solidFill>
                  <a:schemeClr val="accent4">
                    <a:lumMod val="50000"/>
                  </a:schemeClr>
                </a:solidFill>
              </a:rPr>
              <a:t>Ch02</a:t>
            </a:r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. </a:t>
            </a:r>
            <a:r>
              <a:rPr lang="en-US" altLang="ko-KR" sz="4000" b="1" spc="-250" dirty="0" smtClean="0">
                <a:solidFill>
                  <a:schemeClr val="accent4">
                    <a:lumMod val="50000"/>
                  </a:schemeClr>
                </a:solidFill>
              </a:rPr>
              <a:t>Version Control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72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설치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For windows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123754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https://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git-scm.com/downloads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r="1517"/>
          <a:stretch/>
        </p:blipFill>
        <p:spPr>
          <a:xfrm>
            <a:off x="667301" y="1805171"/>
            <a:ext cx="7814962" cy="479259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979821" y="3297405"/>
            <a:ext cx="1277979" cy="44441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21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932" y="1805171"/>
            <a:ext cx="7270390" cy="4860634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설치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For windows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123754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각자 환경에 맞는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버전 다운로드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779851" y="4693068"/>
            <a:ext cx="2079528" cy="68504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57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설치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For windows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15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123754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윈도우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CMD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창에서도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Git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명령어를 활용할 수 있는 옵션 선택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710" y="2062889"/>
            <a:ext cx="5692701" cy="437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8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설치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For windows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123754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\n, \r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둘 다 사용하는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line ending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방식을 쓸 것 인지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, \n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만 쓰는 방식을 쓸 것인지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646" y="1781593"/>
            <a:ext cx="6211526" cy="479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5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설치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For windows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123754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다른 개발환경과 별 충돌이 없는 옵션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	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771" y="1805171"/>
            <a:ext cx="6116909" cy="468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4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Version 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Control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18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fire commit push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89" y="875704"/>
            <a:ext cx="8406001" cy="58736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61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Version 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Control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19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47570"/>
            <a:ext cx="8406001" cy="704476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버전 관리 시스템은 파일 변화를 시간에 따라 기록했다가 나중에 특정 시점의 버전을 다시 꺼내올 수 있는 시스템이다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4298" y="1724784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SW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형상 관리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(Software Configuration Management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일환으로 소스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코드 관리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(Source Code Management)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개발에 있어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필수적임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중앙집중형과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분산형이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있음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344" y="2282081"/>
            <a:ext cx="3634752" cy="43439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944" y="3152487"/>
            <a:ext cx="3715345" cy="2603159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99581" y="6472795"/>
            <a:ext cx="856865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/>
              <a:t>[1</a:t>
            </a:r>
            <a:r>
              <a:rPr lang="en-US" altLang="ko-KR" sz="900" dirty="0"/>
              <a:t>] </a:t>
            </a:r>
            <a:r>
              <a:rPr lang="en-US" altLang="ko-KR" sz="900" dirty="0">
                <a:hlinkClick r:id="rId5"/>
              </a:rPr>
              <a:t>https://</a:t>
            </a:r>
            <a:r>
              <a:rPr lang="en-US" altLang="ko-KR" sz="900" dirty="0" smtClean="0">
                <a:hlinkClick r:id="rId5"/>
              </a:rPr>
              <a:t>github.com/progit/progit2-ko</a:t>
            </a:r>
            <a:r>
              <a:rPr lang="en-US" altLang="ko-KR" sz="900" dirty="0" smtClean="0"/>
              <a:t> 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77526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 smtClean="0">
                <a:solidFill>
                  <a:schemeClr val="accent4">
                    <a:lumMod val="50000"/>
                  </a:schemeClr>
                </a:solidFill>
              </a:rPr>
              <a:t>Ch01. Review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22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과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SVN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의 차이점 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20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85099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Git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은 분산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저장식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버전관리 시스템이며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SVN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은 중앙집중식 버전관리 시스템이다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4299" y="1364362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분산식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vs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중앙집중식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좌측이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git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우측이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SVN [1]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SVN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사용자를 위한 개념 가이드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http://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www.slideshare.net/einsub/svn-git-17386752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299" y="2156951"/>
            <a:ext cx="4181475" cy="250507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99581" y="6472795"/>
            <a:ext cx="8568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/>
              <a:t>[1][2] </a:t>
            </a:r>
            <a:r>
              <a:rPr lang="ko-KR" altLang="en-US" sz="900" dirty="0" smtClean="0">
                <a:hlinkClick r:id="rId5"/>
              </a:rPr>
              <a:t>https</a:t>
            </a:r>
            <a:r>
              <a:rPr lang="ko-KR" altLang="en-US" sz="900" dirty="0">
                <a:hlinkClick r:id="rId5"/>
              </a:rPr>
              <a:t>://realm.io/kr/news/360andev-savvas-dalkitsis-using-git-like-a-pro</a:t>
            </a:r>
            <a:r>
              <a:rPr lang="ko-KR" altLang="en-US" sz="900" dirty="0" smtClean="0">
                <a:hlinkClick r:id="rId5"/>
              </a:rPr>
              <a:t>/</a:t>
            </a:r>
            <a:endParaRPr lang="en-US" altLang="ko-KR" sz="900" dirty="0" smtClean="0"/>
          </a:p>
          <a:p>
            <a:r>
              <a:rPr lang="ko-KR" altLang="en-US" sz="900" dirty="0" smtClean="0"/>
              <a:t>  </a:t>
            </a:r>
            <a:endParaRPr lang="ko-KR" altLang="en-US" sz="900" dirty="0"/>
          </a:p>
        </p:txBody>
      </p:sp>
      <p:sp>
        <p:nvSpPr>
          <p:cNvPr id="14" name="직사각형 13"/>
          <p:cNvSpPr/>
          <p:nvPr/>
        </p:nvSpPr>
        <p:spPr>
          <a:xfrm>
            <a:off x="891916" y="4662026"/>
            <a:ext cx="35933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Git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과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SVN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의 작동 방식의 차이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[1]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9655" y="2171577"/>
            <a:ext cx="3562211" cy="2488668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5489701" y="4660245"/>
            <a:ext cx="31065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Git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의 논리적 단위는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commit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[2]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4299" y="5175827"/>
            <a:ext cx="8406000" cy="4410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spc="-5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가장 큰 차이는</a:t>
            </a:r>
            <a:r>
              <a:rPr lang="en-US" altLang="ko-KR" sz="1400" b="1" spc="-5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SVN</a:t>
            </a:r>
            <a:r>
              <a:rPr lang="ko-KR" altLang="en-US" sz="1400" b="1" spc="-5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네트워크가 연결되어 있지 않으면 사용을 못하지만 </a:t>
            </a:r>
            <a:r>
              <a:rPr lang="en-US" altLang="ko-KR" sz="1400" b="1" spc="-5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lang="ko-KR" altLang="en-US" sz="1400" b="1" spc="-5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가능함</a:t>
            </a:r>
            <a:endParaRPr lang="ko-KR" altLang="en-US" sz="1400" b="1" spc="-5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74299" y="5752448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논리적 단위의 차이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SVN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은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Snapshot,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Git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은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Commit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Git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은 변경되지 않은 파일에 대해서는 파일 자체가 아니라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link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를 활용함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1662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의 동작원리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21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495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GIT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은 파일을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Committed,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Modified, Staged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이렇게 세 가지 상태로 관리한다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55" y="1729935"/>
            <a:ext cx="7686717" cy="425010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99581" y="6472795"/>
            <a:ext cx="856865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/>
              <a:t>[1</a:t>
            </a:r>
            <a:r>
              <a:rPr lang="en-US" altLang="ko-KR" sz="900" dirty="0"/>
              <a:t>] </a:t>
            </a:r>
            <a:r>
              <a:rPr lang="en-US" altLang="ko-KR" sz="900" dirty="0">
                <a:hlinkClick r:id="rId4"/>
              </a:rPr>
              <a:t>https://</a:t>
            </a:r>
            <a:r>
              <a:rPr lang="en-US" altLang="ko-KR" sz="900" dirty="0" smtClean="0">
                <a:hlinkClick r:id="rId4"/>
              </a:rPr>
              <a:t>github.com/progit/progit2-ko</a:t>
            </a:r>
            <a:r>
              <a:rPr lang="en-US" altLang="ko-KR" sz="900" dirty="0" smtClean="0"/>
              <a:t> </a:t>
            </a:r>
            <a:endParaRPr lang="ko-KR" altLang="en-US" sz="900" dirty="0"/>
          </a:p>
        </p:txBody>
      </p:sp>
      <p:sp>
        <p:nvSpPr>
          <p:cNvPr id="14" name="직사각형 13"/>
          <p:cNvSpPr/>
          <p:nvPr/>
        </p:nvSpPr>
        <p:spPr>
          <a:xfrm>
            <a:off x="2292792" y="5904805"/>
            <a:ext cx="47164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FIGURE 1-6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워킹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디렉토리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Staging Area,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디렉토리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[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1]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259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Flow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22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76689" y="981492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일반적으로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SW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를 유지보수 함에 있어서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아래와 같은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Git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Flow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구조를 사용하는 경우가 많음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" name="Picture 2" descr="git fl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405" y="1850727"/>
            <a:ext cx="6346571" cy="447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054608" y="6326121"/>
            <a:ext cx="7333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[1] </a:t>
            </a:r>
            <a:r>
              <a:rPr lang="ko-KR" altLang="en-US" dirty="0" smtClean="0">
                <a:hlinkClick r:id="rId4"/>
              </a:rPr>
              <a:t>https</a:t>
            </a:r>
            <a:r>
              <a:rPr lang="ko-KR" altLang="en-US" dirty="0">
                <a:hlinkClick r:id="rId4"/>
              </a:rPr>
              <a:t>://lucamezzalira.com/2014/03/10/git-flow-vs-github-flow</a:t>
            </a:r>
            <a:r>
              <a:rPr lang="ko-KR" altLang="en-US" dirty="0" smtClean="0">
                <a:hlinkClick r:id="rId4"/>
              </a:rPr>
              <a:t>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775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Flow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76689" y="981492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특정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타겟에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대한 지능적이고 지속적인 위협인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APT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공격에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제로데이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취약점 공격이 자주 사용됨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[1]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95078" y="6350505"/>
            <a:ext cx="292594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/>
              <a:t>[1</a:t>
            </a:r>
            <a:r>
              <a:rPr lang="en-US" altLang="ko-KR" sz="900" dirty="0"/>
              <a:t>] </a:t>
            </a:r>
            <a:r>
              <a:rPr lang="en-US" altLang="ko-KR" sz="900" dirty="0" smtClean="0"/>
              <a:t>APT </a:t>
            </a:r>
            <a:r>
              <a:rPr lang="ko-KR" altLang="en-US" sz="900" dirty="0" smtClean="0"/>
              <a:t>공격이란</a:t>
            </a:r>
            <a:r>
              <a:rPr lang="en-US" altLang="ko-KR" sz="900" dirty="0" smtClean="0"/>
              <a:t>? </a:t>
            </a:r>
            <a:r>
              <a:rPr lang="en-US" altLang="ko-KR" sz="900" dirty="0" smtClean="0">
                <a:hlinkClick r:id="rId3"/>
              </a:rPr>
              <a:t>https</a:t>
            </a:r>
            <a:r>
              <a:rPr lang="en-US" altLang="ko-KR" sz="900" dirty="0">
                <a:hlinkClick r:id="rId3"/>
              </a:rPr>
              <a:t>://</a:t>
            </a:r>
            <a:r>
              <a:rPr lang="en-US" altLang="ko-KR" sz="900" dirty="0" smtClean="0">
                <a:hlinkClick r:id="rId3"/>
              </a:rPr>
              <a:t>goo.gl/LAuTuY</a:t>
            </a:r>
            <a:r>
              <a:rPr lang="en-US" altLang="ko-KR" sz="900" dirty="0" smtClean="0"/>
              <a:t> </a:t>
            </a:r>
          </a:p>
          <a:p>
            <a:r>
              <a:rPr lang="en-US" altLang="ko-KR" sz="900" dirty="0" smtClean="0"/>
              <a:t>[2] </a:t>
            </a:r>
            <a:r>
              <a:rPr lang="ko-KR" altLang="en-US" sz="900" dirty="0" err="1" smtClean="0"/>
              <a:t>위키</a:t>
            </a:r>
            <a:r>
              <a:rPr lang="ko-KR" altLang="en-US" sz="900" dirty="0" smtClean="0"/>
              <a:t> </a:t>
            </a:r>
            <a:r>
              <a:rPr lang="en-US" altLang="ko-KR" sz="900" dirty="0">
                <a:hlinkClick r:id="rId4"/>
              </a:rPr>
              <a:t>https://</a:t>
            </a:r>
            <a:r>
              <a:rPr lang="en-US" altLang="ko-KR" sz="900" dirty="0" smtClean="0">
                <a:hlinkClick r:id="rId4"/>
              </a:rPr>
              <a:t>goo.gl/L9elR8</a:t>
            </a:r>
            <a:r>
              <a:rPr lang="en-US" altLang="ko-KR" sz="900" dirty="0" smtClean="0"/>
              <a:t> </a:t>
            </a:r>
            <a:endParaRPr lang="en-US" altLang="ko-KR" sz="900" dirty="0"/>
          </a:p>
          <a:p>
            <a:r>
              <a:rPr lang="en-US" altLang="ko-KR" sz="900" dirty="0" smtClean="0"/>
              <a:t>[3] </a:t>
            </a:r>
            <a:r>
              <a:rPr lang="ko-KR" altLang="en-US" sz="900" dirty="0" err="1" smtClean="0"/>
              <a:t>펜타인사이트</a:t>
            </a:r>
            <a:r>
              <a:rPr lang="ko-KR" altLang="en-US" sz="900" dirty="0" smtClean="0"/>
              <a:t> </a:t>
            </a:r>
            <a:r>
              <a:rPr lang="en-US" altLang="ko-KR" sz="900" dirty="0">
                <a:hlinkClick r:id="rId5"/>
              </a:rPr>
              <a:t>http://</a:t>
            </a:r>
            <a:r>
              <a:rPr lang="en-US" altLang="ko-KR" sz="900" dirty="0" smtClean="0">
                <a:hlinkClick r:id="rId5"/>
              </a:rPr>
              <a:t>blog.pentasecurity.com/385</a:t>
            </a:r>
            <a:r>
              <a:rPr lang="en-US" altLang="ko-KR" sz="900" dirty="0" smtClean="0"/>
              <a:t>  </a:t>
            </a:r>
            <a:endParaRPr lang="ko-KR" altLang="en-US" sz="900" dirty="0"/>
          </a:p>
        </p:txBody>
      </p:sp>
      <p:sp>
        <p:nvSpPr>
          <p:cNvPr id="14" name="직사각형 13"/>
          <p:cNvSpPr/>
          <p:nvPr/>
        </p:nvSpPr>
        <p:spPr>
          <a:xfrm>
            <a:off x="276689" y="1446730"/>
            <a:ext cx="82219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무방비 시간대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＇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가 위협이 개시된 시점과 프로그램 제작자가 패치를 내놓는 시점 사이에 존재할 때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일어남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[2]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새로운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위협이나 바이러스 출현 → 발생한 위험이나 바이러스에 대한 보고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 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분석 → 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새로운솔루션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개발 → 새로운 패치와 업데이트된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시그니쳐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배포 → 유저 시스템에 패치 배포 및 설치 또는 바이러스 데이터베이스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업데이트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[3]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4100" name="Picture 4" descr="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89" y="2770169"/>
            <a:ext cx="3894337" cy="3576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제로데이 시간에 대한 이미지 검색결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822" y="2804160"/>
            <a:ext cx="4247149" cy="302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479689" y="6350505"/>
            <a:ext cx="292594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/>
              <a:t>[4] </a:t>
            </a:r>
            <a:r>
              <a:rPr lang="en-US" altLang="ko-KR" sz="900" dirty="0" err="1" smtClean="0"/>
              <a:t>Itworld</a:t>
            </a:r>
            <a:r>
              <a:rPr lang="en-US" altLang="ko-KR" sz="900" dirty="0"/>
              <a:t> </a:t>
            </a:r>
            <a:r>
              <a:rPr lang="en-US" altLang="ko-KR" sz="900" dirty="0">
                <a:hlinkClick r:id="rId8"/>
              </a:rPr>
              <a:t>http://</a:t>
            </a:r>
            <a:r>
              <a:rPr lang="en-US" altLang="ko-KR" sz="900" dirty="0" smtClean="0">
                <a:hlinkClick r:id="rId8"/>
              </a:rPr>
              <a:t>www.itworld.co.kr/print/92896</a:t>
            </a:r>
            <a:r>
              <a:rPr lang="en-US" altLang="ko-KR" sz="900" dirty="0" smtClean="0"/>
              <a:t> </a:t>
            </a:r>
            <a:endParaRPr lang="ko-KR" altLang="en-US" sz="900" dirty="0"/>
          </a:p>
        </p:txBody>
      </p:sp>
      <p:sp>
        <p:nvSpPr>
          <p:cNvPr id="19" name="직사각형 18"/>
          <p:cNvSpPr/>
          <p:nvPr/>
        </p:nvSpPr>
        <p:spPr>
          <a:xfrm>
            <a:off x="5092758" y="5830254"/>
            <a:ext cx="35162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제로데이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취약점 기간 및 발생 건수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[4]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951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의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동작원리 및 실습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89" y="881129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Checksum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89" y="6535158"/>
            <a:ext cx="528358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/>
              <a:t>[1] </a:t>
            </a:r>
            <a:r>
              <a:rPr lang="ko-KR" altLang="en-US" sz="900" dirty="0" smtClean="0"/>
              <a:t>참조 </a:t>
            </a:r>
            <a:r>
              <a:rPr lang="en-US" altLang="ko-KR" sz="900" dirty="0" err="1" smtClean="0"/>
              <a:t>Udemy</a:t>
            </a:r>
            <a:r>
              <a:rPr lang="en-US" altLang="ko-KR" sz="900" dirty="0" smtClean="0"/>
              <a:t> </a:t>
            </a:r>
            <a:r>
              <a:rPr lang="en-US" altLang="ko-KR" sz="900" dirty="0" smtClean="0">
                <a:hlinkClick r:id="rId3"/>
              </a:rPr>
              <a:t>https</a:t>
            </a:r>
            <a:r>
              <a:rPr lang="en-US" altLang="ko-KR" sz="900" dirty="0">
                <a:hlinkClick r:id="rId3"/>
              </a:rPr>
              <a:t>://www.udemy.com/how_to_start_git_and_github</a:t>
            </a:r>
            <a:r>
              <a:rPr lang="en-US" altLang="ko-KR" sz="900" dirty="0" smtClean="0">
                <a:hlinkClick r:id="rId3"/>
              </a:rPr>
              <a:t>/</a:t>
            </a:r>
            <a:r>
              <a:rPr lang="en-US" altLang="ko-KR" sz="900" dirty="0" smtClean="0"/>
              <a:t> </a:t>
            </a:r>
            <a:endParaRPr lang="ko-KR" altLang="en-US" sz="900" dirty="0"/>
          </a:p>
        </p:txBody>
      </p:sp>
      <p:sp>
        <p:nvSpPr>
          <p:cNvPr id="17" name="직사각형 16"/>
          <p:cNvSpPr/>
          <p:nvPr/>
        </p:nvSpPr>
        <p:spPr>
          <a:xfrm>
            <a:off x="282288" y="229219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설정 파일의 적용 순서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4299" y="1364362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은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Checksum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활용하여 데이터를 관리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SHA-1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해쉬를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사용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(16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진수 문자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40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개로 구성된 문자열로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파일의 내용과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디렉토리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구조를 기반으로 계산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파일명이 변경되어도 내용이 동일하면 같은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해쉬로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취급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74297" y="2820276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Working Directory path~ /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folder_name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/.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config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AutoNum type="arabicPeriod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USER_HOME/.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gitconfig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AutoNum type="arabicPeriod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시스템 전역경로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82288" y="3624818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에서는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이메일과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이름을 입력하지 않으면 사용이 불가능함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책임성 확보를 위해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82286" y="4041663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Git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저장소를 생성하고 싶은 폴더에서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우클릭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Git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Bash Here &gt; $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git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init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7246" y="4585911"/>
            <a:ext cx="1817585" cy="197526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4000" y="4573608"/>
            <a:ext cx="3508156" cy="196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85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25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1" y="885542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작업자 정보 입력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2108445"/>
            <a:ext cx="7077075" cy="37719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74299" y="1364362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config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--global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user.nme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your_name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config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--global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user.email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your_email@gmail.com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4157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의 동작원리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Git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명령어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4299" y="1391827"/>
            <a:ext cx="822198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Init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깃의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레포지토리를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초기화 하는 명령어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Status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깃의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레포지토리의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현재 상태를 조회하는 명령어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Add -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Working director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에 있는 파일들을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Staging Area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로 추가하는 명령어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Commit -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Staging Area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에 있는 파일들을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Repository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에 추가하는 것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Log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이전에 작성한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커밋이라든지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파일의 변경 이력들을 추적하기 위한 명령어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Diff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이전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커밋과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현재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커밋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/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디렉토리의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비교를 수행하는 명령어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Branch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개발을 병렬적으로 진행하기 위한 명령어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Tag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특정 시점에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태깅처리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Release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버전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지정에 사용가능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Checkout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브랜치를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이동하거나 특정파일을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내려받는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명령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Merge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병렬적으로 진행한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브랜치를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하나로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명합하는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과정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570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의 동작원리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Git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명령어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6" y="262522"/>
            <a:ext cx="9095707" cy="644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7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Frame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28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123754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$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git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init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47077"/>
          <a:stretch/>
        </p:blipFill>
        <p:spPr>
          <a:xfrm>
            <a:off x="142018" y="2328247"/>
            <a:ext cx="4320000" cy="348899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t="53200"/>
          <a:stretch/>
        </p:blipFill>
        <p:spPr>
          <a:xfrm>
            <a:off x="4578517" y="2578584"/>
            <a:ext cx="4320000" cy="308532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78115" y="1743472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윈도우에서는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으로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시작하는 파일과 폴더는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숨김처리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[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폴더옵션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]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에서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[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숨김 파일 및 폴더 표시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]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를 하면 볼 수 있음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914" y="5324748"/>
            <a:ext cx="3330274" cy="144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7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Vim Editor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29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495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Linux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소스파일을 수정할 수 있으며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문법 강조 기능 등이 있어 많이 활용되고 있음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99581" y="6472795"/>
            <a:ext cx="856865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/>
              <a:t>[1</a:t>
            </a:r>
            <a:r>
              <a:rPr lang="en-US" altLang="ko-KR" sz="900" dirty="0"/>
              <a:t>] </a:t>
            </a:r>
            <a:r>
              <a:rPr lang="en-US" altLang="ko-KR" sz="900" dirty="0">
                <a:hlinkClick r:id="rId3"/>
              </a:rPr>
              <a:t>https://www.facebook.com/engineertoon/?</a:t>
            </a:r>
            <a:r>
              <a:rPr lang="en-US" altLang="ko-KR" sz="900" dirty="0" smtClean="0">
                <a:hlinkClick r:id="rId3"/>
              </a:rPr>
              <a:t>fref=ts</a:t>
            </a:r>
            <a:r>
              <a:rPr lang="en-US" altLang="ko-KR" sz="900" dirty="0" smtClean="0"/>
              <a:t> </a:t>
            </a:r>
            <a:endParaRPr lang="ko-KR" altLang="en-US" sz="9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525" y="4175129"/>
            <a:ext cx="2871235" cy="21334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760" y="4175129"/>
            <a:ext cx="2842943" cy="21480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6995" y="4157854"/>
            <a:ext cx="2871236" cy="21679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581" y="1920931"/>
            <a:ext cx="2814397" cy="21208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2345" y="1917299"/>
            <a:ext cx="2809771" cy="212446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0483" y="1917299"/>
            <a:ext cx="2808237" cy="2118994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74299" y="1364362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$ vim source.py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입력 모드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i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수정 뒤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esc,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저장후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닫기 위해 콜론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  <a:sym typeface="Wingdings" panose="05000000000000000000" pitchFamily="2" charset="2"/>
              </a:rPr>
              <a:t>(:)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  <a:sym typeface="Wingdings" panose="05000000000000000000" pitchFamily="2" charset="2"/>
              </a:rPr>
              <a:t>이후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  <a:sym typeface="Wingdings" panose="05000000000000000000" pitchFamily="2" charset="2"/>
              </a:rPr>
              <a:t>wq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956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Lecture note &amp; Source Code &amp; Textbook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Repository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29324" y="5986307"/>
            <a:ext cx="48480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https://</a:t>
            </a:r>
            <a:r>
              <a:rPr lang="en-US" altLang="ko-KR" sz="2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github.com/yunho0130</a:t>
            </a:r>
            <a:r>
              <a:rPr lang="en-US" altLang="ko-KR" sz="2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ko-KR" altLang="en-US" sz="24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53" y="1249544"/>
            <a:ext cx="7746366" cy="46119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5507831" y="4729163"/>
            <a:ext cx="2871788" cy="11323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25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Vim Editor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30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495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Linux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소스파일을 수정할 수 있으며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문법 강조 기능 등이 있어 많이 활용되고 있음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60" y="843448"/>
            <a:ext cx="8608060" cy="607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Vim Editor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31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495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Linux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소스파일을 수정할 수 있으며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문법 강조 기능 등이 있어 많이 활용되고 있음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99581" y="6472795"/>
            <a:ext cx="856865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/>
              <a:t>[1</a:t>
            </a:r>
            <a:r>
              <a:rPr lang="en-US" altLang="ko-KR" sz="900" dirty="0"/>
              <a:t>] </a:t>
            </a:r>
            <a:r>
              <a:rPr lang="en-US" altLang="ko-KR" sz="900" dirty="0">
                <a:hlinkClick r:id="rId3"/>
              </a:rPr>
              <a:t>https://www.facebook.com/engineertoon/?</a:t>
            </a:r>
            <a:r>
              <a:rPr lang="en-US" altLang="ko-KR" sz="900" dirty="0" smtClean="0">
                <a:hlinkClick r:id="rId3"/>
              </a:rPr>
              <a:t>fref=ts</a:t>
            </a:r>
            <a:r>
              <a:rPr lang="en-US" altLang="ko-KR" sz="900" dirty="0" smtClean="0"/>
              <a:t> </a:t>
            </a:r>
            <a:endParaRPr lang="ko-KR" altLang="en-US" sz="900" dirty="0"/>
          </a:p>
        </p:txBody>
      </p:sp>
      <p:sp>
        <p:nvSpPr>
          <p:cNvPr id="18" name="직사각형 17"/>
          <p:cNvSpPr/>
          <p:nvPr/>
        </p:nvSpPr>
        <p:spPr>
          <a:xfrm>
            <a:off x="374299" y="1364362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$ vim source.py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입력 모드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i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수정 뒤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esc,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저장후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닫기 위해 콜론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  <a:sym typeface="Wingdings" panose="05000000000000000000" pitchFamily="2" charset="2"/>
              </a:rPr>
              <a:t>(:)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  <a:sym typeface="Wingdings" panose="05000000000000000000" pitchFamily="2" charset="2"/>
              </a:rPr>
              <a:t>이후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  <a:sym typeface="Wingdings" panose="05000000000000000000" pitchFamily="2" charset="2"/>
              </a:rPr>
              <a:t>wq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56" y="2492883"/>
            <a:ext cx="4154340" cy="29464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1009" y="2492883"/>
            <a:ext cx="4167282" cy="294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62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32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7570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$ vim .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gitignore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파일 생성으로 무시할 파일을 생성하여 설정해줄 수 있음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. (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정규표현식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사용가능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)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0" y="1410676"/>
            <a:ext cx="5410200" cy="30575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716" y="3666997"/>
            <a:ext cx="421957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57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$ cat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file_name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명령어로 해당 파일내용을 살펴볼 수 있음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49040" b="-1"/>
          <a:stretch/>
        </p:blipFill>
        <p:spPr>
          <a:xfrm>
            <a:off x="930455" y="1608071"/>
            <a:ext cx="7270390" cy="486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7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Echo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통해 간단한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html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파일을 만들고 제대로 만들어 졌는지 확인해보기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66310" y="143738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ls –al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은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숨김파일까지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표시해주는 명령어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touch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file_name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은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파일 생성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echo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라는 명령어는 터미널에 표시하는 건데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해당 메시지를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text.html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로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만드는 명령어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672" y="2343060"/>
            <a:ext cx="5460155" cy="403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9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35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만든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html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파일을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commit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하기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66310" y="143738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add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file_name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으로 파일을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Staging Area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추가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($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add . $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add –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commit -m "message"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Staging Area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있던 파일을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commit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status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 현재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브랜치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상황 파악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b="41793"/>
          <a:stretch/>
        </p:blipFill>
        <p:spPr>
          <a:xfrm>
            <a:off x="119641" y="2779327"/>
            <a:ext cx="4339393" cy="350404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t="57567"/>
          <a:stretch/>
        </p:blipFill>
        <p:spPr>
          <a:xfrm>
            <a:off x="4565650" y="3337611"/>
            <a:ext cx="4483534" cy="263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11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Git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파일을 지우거나 제외 시켜보기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299" y="1515196"/>
            <a:ext cx="822198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$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git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add .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해당 폴더 내의 모든 파일을 추가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add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인터렉티브한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방법으로 파일을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추가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rm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–r --cached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파일은 지우지 않고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에서만 삭제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rm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파일도 삭제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94" y="3559354"/>
            <a:ext cx="4171950" cy="66675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94" y="4588476"/>
            <a:ext cx="6572250" cy="1981200"/>
          </a:xfrm>
          <a:prstGeom prst="rect">
            <a:avLst/>
          </a:prstGeom>
        </p:spPr>
      </p:pic>
      <p:pic>
        <p:nvPicPr>
          <p:cNvPr id="26" name="Picture 2" descr="http://cfile25.uf.tistory.com/image/162A38484F37CD2C099AD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204" y="2005796"/>
            <a:ext cx="2799087" cy="235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65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$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git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add -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672" y="1515196"/>
            <a:ext cx="5220304" cy="502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7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38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8499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$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git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commit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54659" y="1412739"/>
            <a:ext cx="822198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commit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에디터가 출력되고 에디터에서 메시지를 입력한 후 저장하면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커밋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commit –m [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커밋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메시지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에디터를 거치지 않고 간단한 메시지만 입력하고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커밋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commit –a –m [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커밋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메시지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레파지토리에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있던 파일이라도 그 중에서 몇 가지가 수정되면 자동으로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스테이징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영역으로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이동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–a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옵션을 주면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레파지토리에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있던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파일은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안올라감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649" y="2612205"/>
            <a:ext cx="3953209" cy="212538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35" y="1828203"/>
            <a:ext cx="5505450" cy="92392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053" y="5892381"/>
            <a:ext cx="562927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3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39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8499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$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git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commit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54659" y="1412739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commit –a –m [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커밋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메시지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레파지토리에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있던 파일이라도 그 중에서 몇 가지가 수정되면 자동으로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스테이징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영역으로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이동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–a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옵션을 주면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한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번도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되지 않은 파일은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commit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되지 않으니 주의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59" y="2243736"/>
            <a:ext cx="4871356" cy="263263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851" y="3827591"/>
            <a:ext cx="5068077" cy="273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1249544"/>
            <a:ext cx="8429625" cy="3733800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Lecture note &amp; Source Code &amp; Textbook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Repository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29324" y="5986307"/>
            <a:ext cx="48480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https://</a:t>
            </a:r>
            <a:r>
              <a:rPr lang="en-US" altLang="ko-KR" sz="2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github.com/yunho0130</a:t>
            </a:r>
            <a:r>
              <a:rPr lang="en-US" altLang="ko-KR" sz="2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ko-KR" altLang="en-US" sz="24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0837" y="3786310"/>
            <a:ext cx="1141079" cy="40067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r="1164"/>
          <a:stretch/>
        </p:blipFill>
        <p:spPr>
          <a:xfrm>
            <a:off x="2878599" y="4117070"/>
            <a:ext cx="6258257" cy="191726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878599" y="5732586"/>
            <a:ext cx="1141079" cy="30175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4" idx="2"/>
            <a:endCxn id="14" idx="0"/>
          </p:cNvCxnSpPr>
          <p:nvPr/>
        </p:nvCxnSpPr>
        <p:spPr>
          <a:xfrm>
            <a:off x="921377" y="4186989"/>
            <a:ext cx="2527762" cy="1545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92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40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8499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$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git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log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명령어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54659" y="1412739"/>
            <a:ext cx="82219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log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이력 상세 조회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log --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oneline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이력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줄로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log --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oneline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--decorate --graph --all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모든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브랜치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커밋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이력 조회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log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-- index.html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특정 파일의 변경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커밋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조회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띄어쓰기에 유의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b="46434"/>
          <a:stretch/>
        </p:blipFill>
        <p:spPr>
          <a:xfrm>
            <a:off x="282290" y="2489957"/>
            <a:ext cx="3987607" cy="372989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rcRect t="53391"/>
          <a:stretch/>
        </p:blipFill>
        <p:spPr>
          <a:xfrm>
            <a:off x="4387099" y="2489957"/>
            <a:ext cx="4355792" cy="354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8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41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1" y="1000671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$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git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log --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oneline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--decorate --graph --all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모든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브랜치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커밋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이력 조회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219" y="1615519"/>
            <a:ext cx="7270389" cy="498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2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42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1" y="87570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잘 입력하면 보기에 좋음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78115" y="136726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그래프 상에서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밑에있는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브랜치는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위에 있는 파일이나 수정사항을 보지 못한다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52" y="1954055"/>
            <a:ext cx="7082391" cy="247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1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8499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Diff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명령어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54659" y="1412739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diff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현재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브랜치의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마지막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커밋과의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차이점 비교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diff [Commit ID]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특정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커밋과의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차이점 비교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diff [Commit ID] -- [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 경로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특정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커밋과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특정 파일의 차이점 비교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00" y="2340238"/>
            <a:ext cx="6822897" cy="386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1" y="89949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Git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Branch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74300" y="1386787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branch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브랜치이름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새로운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브랜치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생성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branch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–d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브랜치이름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브랜치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제거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branch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–m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브랜치이름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브랜치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이름 수정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t="77798" r="3389"/>
          <a:stretch/>
        </p:blipFill>
        <p:spPr>
          <a:xfrm>
            <a:off x="282291" y="2273830"/>
            <a:ext cx="8374029" cy="253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6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45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95721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$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rm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–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rf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.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git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/ 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폴더 포함해서 삭제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42757" b="17122"/>
          <a:stretch/>
        </p:blipFill>
        <p:spPr>
          <a:xfrm>
            <a:off x="282290" y="1424797"/>
            <a:ext cx="8667750" cy="458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1" y="89949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Checkout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74300" y="1386787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checkout [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브랜치명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특정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브랜치로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Working Directory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변경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checkout [Commit ID]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특정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commit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으로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working directory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변경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checkout --[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 경로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특정 파일을 해당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branch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또는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commit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상태로 변경함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t="12166" b="60629"/>
          <a:stretch/>
        </p:blipFill>
        <p:spPr>
          <a:xfrm>
            <a:off x="909377" y="2273830"/>
            <a:ext cx="6899930" cy="319215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75221" y="5572689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Vim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등으로 파일 수정을 하고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commit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안하고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checkout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하면 수정하고 있는 파일이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checkout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목적지를 따라간다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이동전에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commit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할 것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7998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1" y="89949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Checkout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82291" y="1378817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Vim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등으로 파일 수정을 하고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commit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안하고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checkout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하면 수정하고 있는 파일이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checkout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목적지를 따라간다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이동전에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commit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할 것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349" y="2001635"/>
            <a:ext cx="689610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98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48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1" y="89949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Merge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82291" y="1378817"/>
            <a:ext cx="82219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merge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브랜치명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통해 다른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브랜치와의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병합 진행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같은 파일을 수정한 경우에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자동 병합이 진행되지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않음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(both modified)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현재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브랜치에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포함된 내용을 지우거나 다른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브랜치에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포함된 내용을 지우거나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해야함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82" y="2257890"/>
            <a:ext cx="5648338" cy="428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7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Github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49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1" y="908743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https://github.com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/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78115" y="1412739"/>
            <a:ext cx="82219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회원가입 필요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다른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공개 저장소의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Star, Fork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살펴보면 좋은 코드를 찾을 수 있음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비공개 저장소는 유료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레파지토리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생성시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gitignore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체크하면 자동으로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비포함할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목록을 만들어줌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(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확인해볼것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007" y="2808927"/>
            <a:ext cx="5144897" cy="369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75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Python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이란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? 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0" y="1237545"/>
            <a:ext cx="8406001" cy="39008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컴파일 언어와는 다르게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인터프리터가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Line by line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으로 실행되는 타이밍에 코드를 실행하는 방식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인터프리터 언어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2290" y="1627632"/>
            <a:ext cx="84060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파이썬에서는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바이트코드라는 중간 형태로 변환 뒤 인터프리터에서 실행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인터프티러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방식으로 인해 컴파일 언어에 비해 속도가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느린편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많은 인터프리터 언어가 이를 극복하기 위해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JIT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컴파일러를 도입하고 있으나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Cpython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의 경우 아직 도입되지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않은상황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고수준 언어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vs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저수준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언어 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23" name="Picture 2" descr="interpreter vs compiler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862" y="2928383"/>
            <a:ext cx="5014855" cy="315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1938137" y="6078741"/>
            <a:ext cx="533927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 smtClean="0"/>
              <a:t>그림 </a:t>
            </a:r>
            <a:r>
              <a:rPr lang="ko-KR" altLang="en-US" sz="900" dirty="0" smtClean="0">
                <a:hlinkClick r:id="rId4"/>
              </a:rPr>
              <a:t>http</a:t>
            </a:r>
            <a:r>
              <a:rPr lang="ko-KR" altLang="en-US" sz="900" dirty="0">
                <a:hlinkClick r:id="rId4"/>
              </a:rPr>
              <a:t>://</a:t>
            </a:r>
            <a:r>
              <a:rPr lang="ko-KR" altLang="en-US" sz="900" dirty="0" smtClean="0">
                <a:hlinkClick r:id="rId4"/>
              </a:rPr>
              <a:t>www.circuitstoday.com/compilers-vs-interpreters-an-overview-of-the-differences</a:t>
            </a:r>
            <a:r>
              <a:rPr lang="ko-KR" altLang="en-US" sz="900" dirty="0" smtClean="0"/>
              <a:t> 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85591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Bitbucket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50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1" y="908743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사용자 제한이 있으나 비공개 저장소로 활용가능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81" y="1523591"/>
            <a:ext cx="7586155" cy="479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71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GitLab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51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1" y="908743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사용자 제한도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없으며 비공개 저장소로 활용가능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060" y="1412739"/>
            <a:ext cx="6628461" cy="511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2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Github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52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1" y="908743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깃허브의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리모트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저장소를 추가하고 해당 저장소에 특정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브랜치를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업로드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78115" y="1412739"/>
            <a:ext cx="822198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remote add origin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https://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github.com/yunho0130/git_test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push -u origin master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241" y="1763186"/>
            <a:ext cx="6896100" cy="20574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115" y="4741091"/>
            <a:ext cx="3055334" cy="185695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8360" y="4171033"/>
            <a:ext cx="5255789" cy="242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5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Github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연동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1" y="9359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Fetch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Pull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은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Working Directory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변화와 관련하여 차이가 있다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78115" y="1743472"/>
            <a:ext cx="822198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pull [alias][branch]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명령어로 원격 저장소에 있는 내용을 로컬로 받고 자동으로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Merge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동작을 수행하는 명령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pull origin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fetch [alias][branch]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명령어로 원격 저장소에 있는 내용을 로컬로 받는 명령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fetch origin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43084"/>
          <a:stretch/>
        </p:blipFill>
        <p:spPr>
          <a:xfrm>
            <a:off x="2247255" y="4581941"/>
            <a:ext cx="5199293" cy="184328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t="45642"/>
          <a:stretch/>
        </p:blipFill>
        <p:spPr>
          <a:xfrm>
            <a:off x="2247255" y="2163751"/>
            <a:ext cx="4665609" cy="199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59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Github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연동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359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$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git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clone [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url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]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명령어를 통해 공개된 원격저장소를 다운로드 할 수 있음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74299" y="1431078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Pull Request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단계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t="13265"/>
          <a:stretch/>
        </p:blipFill>
        <p:spPr>
          <a:xfrm>
            <a:off x="447195" y="1769632"/>
            <a:ext cx="5915025" cy="467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8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</a:rPr>
              <a:t>GUI Interface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9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Issue Tracker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7251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상용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Issue Tracker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서비스를 활용하여 각종 우선순위를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고려한 개발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스케쥴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관리를 할 수 있음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0" name="Picture 2" descr="http://www.softwarecatalog.co.kr/src/Item/Images/0381/Backlog@2x.pn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70" y="1978674"/>
            <a:ext cx="7149174" cy="414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435784" y="6101323"/>
            <a:ext cx="40990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</a:t>
            </a:r>
            <a:r>
              <a:rPr lang="ko-KR" altLang="en-US" dirty="0" smtClean="0">
                <a:hlinkClick r:id="rId4"/>
              </a:rPr>
              <a:t>ko.atlassian.com/software/jira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74299" y="139382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Bugs : Blocker &gt; Critical &gt; Major &gt; Minor &gt; Trivial [1]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Features: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Desing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Error, Important, Normal, Low-Impact, Optional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9581" y="6472795"/>
            <a:ext cx="856865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/>
              <a:t>[1</a:t>
            </a:r>
            <a:r>
              <a:rPr lang="en-US" altLang="ko-KR" sz="900" dirty="0"/>
              <a:t>] </a:t>
            </a:r>
            <a:r>
              <a:rPr lang="en-US" altLang="ko-KR" sz="900" dirty="0">
                <a:hlinkClick r:id="rId5"/>
              </a:rPr>
              <a:t>http://</a:t>
            </a:r>
            <a:r>
              <a:rPr lang="en-US" altLang="ko-KR" sz="900" dirty="0" smtClean="0">
                <a:hlinkClick r:id="rId5"/>
              </a:rPr>
              <a:t>stackoverflow.com/questions/306914/bug-tracker-priorities-and-policies</a:t>
            </a:r>
            <a:r>
              <a:rPr lang="en-US" altLang="ko-KR" sz="900" dirty="0" smtClean="0"/>
              <a:t> 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61613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Source Tree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Git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저장소 관리를 위한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GUI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환경을 지원하는 어플리케이션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Mac/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Win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57546" y="6400892"/>
            <a:ext cx="3655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https://www.sourcetreeapp.com</a:t>
            </a:r>
            <a:r>
              <a:rPr lang="en-US" altLang="ko-KR" dirty="0" smtClean="0">
                <a:hlinkClick r:id="rId3"/>
              </a:rPr>
              <a:t>/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504" y="1437383"/>
            <a:ext cx="6778292" cy="496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9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Github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Desktop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58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Github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저장소 관리를 위한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GUI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환경을 지원하는 어플리케이션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(Mac/Win)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89774" y="6451310"/>
            <a:ext cx="3186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https://desktop.github.com</a:t>
            </a:r>
            <a:r>
              <a:rPr lang="en-US" altLang="ko-KR" dirty="0" smtClean="0">
                <a:hlinkClick r:id="rId3"/>
              </a:rPr>
              <a:t>/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649" y="1732285"/>
            <a:ext cx="7104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62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과제 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111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Running on Linux Server (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Xshell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통한 접속 정보 등록 이후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Xftp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활용한 코드 파일 업로드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21980" y="1363610"/>
            <a:ext cx="84379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Xshell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Xftp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다운로드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http://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www.netsarang.co.kr/download/main.html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Xshell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설정하기</a:t>
            </a:r>
            <a:endParaRPr lang="ko-KR" altLang="en-US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149"/>
          <a:stretch/>
        </p:blipFill>
        <p:spPr>
          <a:xfrm>
            <a:off x="352154" y="2252478"/>
            <a:ext cx="3770946" cy="1203954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78594" y="2072987"/>
            <a:ext cx="6715661" cy="4435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Table 1"/>
          <p:cNvGraphicFramePr>
            <a:graphicFrameLocks noGrp="1"/>
          </p:cNvGraphicFramePr>
          <p:nvPr>
            <p:extLst/>
          </p:nvPr>
        </p:nvGraphicFramePr>
        <p:xfrm>
          <a:off x="6952463" y="2062336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/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US" altLang="ko-KR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1D314E"/>
                    </a:solidFill>
                  </a:tcPr>
                </a:tc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err="1" smtClean="0">
                          <a:solidFill>
                            <a:schemeClr val="tx1"/>
                          </a:solidFill>
                        </a:rPr>
                        <a:t>Xshell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설치 이후에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 err="1" smtClean="0">
                          <a:solidFill>
                            <a:schemeClr val="tx1"/>
                          </a:solidFill>
                        </a:rPr>
                        <a:t>새로만들기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연결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탭에 원하는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 입력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err="1" smtClean="0">
                          <a:solidFill>
                            <a:schemeClr val="tx1"/>
                          </a:solidFill>
                        </a:rPr>
                        <a:t>리눅스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 서버의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Host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IP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입력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포트번호 입력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이후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사용자 인증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탭으로 이동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pSp>
        <p:nvGrpSpPr>
          <p:cNvPr id="21" name="그룹 52"/>
          <p:cNvGrpSpPr/>
          <p:nvPr/>
        </p:nvGrpSpPr>
        <p:grpSpPr>
          <a:xfrm>
            <a:off x="678596" y="2712819"/>
            <a:ext cx="228600" cy="228600"/>
            <a:chOff x="2590800" y="1828800"/>
            <a:chExt cx="228600" cy="228600"/>
          </a:xfrm>
        </p:grpSpPr>
        <p:sp>
          <p:nvSpPr>
            <p:cNvPr id="22" name="타원 21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8234" y="3175982"/>
            <a:ext cx="3353220" cy="3001792"/>
          </a:xfrm>
          <a:prstGeom prst="rect">
            <a:avLst/>
          </a:prstGeom>
        </p:spPr>
      </p:pic>
      <p:grpSp>
        <p:nvGrpSpPr>
          <p:cNvPr id="25" name="그룹 52"/>
          <p:cNvGrpSpPr/>
          <p:nvPr/>
        </p:nvGrpSpPr>
        <p:grpSpPr>
          <a:xfrm>
            <a:off x="5786971" y="3533191"/>
            <a:ext cx="228600" cy="228600"/>
            <a:chOff x="2590800" y="1828800"/>
            <a:chExt cx="228600" cy="228600"/>
          </a:xfrm>
        </p:grpSpPr>
        <p:sp>
          <p:nvSpPr>
            <p:cNvPr id="26" name="타원 25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그룹 52"/>
          <p:cNvGrpSpPr/>
          <p:nvPr/>
        </p:nvGrpSpPr>
        <p:grpSpPr>
          <a:xfrm>
            <a:off x="5886983" y="4033412"/>
            <a:ext cx="228600" cy="228600"/>
            <a:chOff x="2590800" y="1828800"/>
            <a:chExt cx="228600" cy="228600"/>
          </a:xfrm>
        </p:grpSpPr>
        <p:sp>
          <p:nvSpPr>
            <p:cNvPr id="30" name="타원 29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3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그룹 52"/>
          <p:cNvGrpSpPr/>
          <p:nvPr/>
        </p:nvGrpSpPr>
        <p:grpSpPr>
          <a:xfrm>
            <a:off x="5320820" y="4232351"/>
            <a:ext cx="228600" cy="228600"/>
            <a:chOff x="2590800" y="1828800"/>
            <a:chExt cx="228600" cy="228600"/>
          </a:xfrm>
        </p:grpSpPr>
        <p:sp>
          <p:nvSpPr>
            <p:cNvPr id="34" name="타원 33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4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그룹 52"/>
          <p:cNvGrpSpPr/>
          <p:nvPr/>
        </p:nvGrpSpPr>
        <p:grpSpPr>
          <a:xfrm>
            <a:off x="4054177" y="3334253"/>
            <a:ext cx="228600" cy="228600"/>
            <a:chOff x="2590800" y="1828800"/>
            <a:chExt cx="228600" cy="228600"/>
          </a:xfrm>
        </p:grpSpPr>
        <p:sp>
          <p:nvSpPr>
            <p:cNvPr id="37" name="타원 36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5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366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과제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) </a:t>
            </a:r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/ </a:t>
            </a:r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Github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60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$ rebase -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i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를 사용해서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커밋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관리하기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89774" y="6451310"/>
            <a:ext cx="3351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http://learnbranch.urigit.com</a:t>
            </a:r>
            <a:r>
              <a:rPr lang="en-US" altLang="ko-KR" dirty="0" smtClean="0">
                <a:hlinkClick r:id="rId3"/>
              </a:rPr>
              <a:t>/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90" y="1469640"/>
            <a:ext cx="6065608" cy="387486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8890" y="2361812"/>
            <a:ext cx="6289401" cy="3846484"/>
          </a:xfrm>
          <a:prstGeom prst="rect">
            <a:avLst/>
          </a:prstGeom>
        </p:spPr>
      </p:pic>
      <p:grpSp>
        <p:nvGrpSpPr>
          <p:cNvPr id="14" name="그룹 52"/>
          <p:cNvGrpSpPr/>
          <p:nvPr/>
        </p:nvGrpSpPr>
        <p:grpSpPr>
          <a:xfrm>
            <a:off x="2398890" y="5613603"/>
            <a:ext cx="228600" cy="228600"/>
            <a:chOff x="2590800" y="1828800"/>
            <a:chExt cx="228600" cy="228600"/>
          </a:xfrm>
        </p:grpSpPr>
        <p:sp>
          <p:nvSpPr>
            <p:cNvPr id="17" name="타원 16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046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과제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) </a:t>
            </a:r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/ </a:t>
            </a:r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Github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61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$ cherry-pick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을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사용해서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commit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관리하기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89774" y="6451310"/>
            <a:ext cx="3351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http://learnbranch.urigit.com</a:t>
            </a:r>
            <a:r>
              <a:rPr lang="en-US" altLang="ko-KR" dirty="0" smtClean="0">
                <a:hlinkClick r:id="rId3"/>
              </a:rPr>
              <a:t>/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87" y="1615810"/>
            <a:ext cx="6437840" cy="34615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8890" y="2361812"/>
            <a:ext cx="6289401" cy="3846484"/>
          </a:xfrm>
          <a:prstGeom prst="rect">
            <a:avLst/>
          </a:prstGeom>
        </p:spPr>
      </p:pic>
      <p:grpSp>
        <p:nvGrpSpPr>
          <p:cNvPr id="14" name="그룹 52"/>
          <p:cNvGrpSpPr/>
          <p:nvPr/>
        </p:nvGrpSpPr>
        <p:grpSpPr>
          <a:xfrm>
            <a:off x="4485290" y="5709028"/>
            <a:ext cx="228600" cy="228600"/>
            <a:chOff x="2590800" y="1828800"/>
            <a:chExt cx="228600" cy="228600"/>
          </a:xfrm>
        </p:grpSpPr>
        <p:sp>
          <p:nvSpPr>
            <p:cNvPr id="17" name="타원 16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112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과제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) </a:t>
            </a:r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flow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구현하기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62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32551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아래 그림에 제시되어 있는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Master, Hotfix, Release, Develop, Feature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 해당하는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Branch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생성하시오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79450" y="6434864"/>
            <a:ext cx="82572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힌트 </a:t>
            </a:r>
            <a:r>
              <a:rPr lang="ko-KR" altLang="en-US" dirty="0" smtClean="0">
                <a:hlinkClick r:id="rId3"/>
              </a:rPr>
              <a:t>http</a:t>
            </a:r>
            <a:r>
              <a:rPr lang="ko-KR" altLang="en-US" dirty="0">
                <a:hlinkClick r:id="rId3"/>
              </a:rPr>
              <a:t>://</a:t>
            </a:r>
            <a:r>
              <a:rPr lang="ko-KR" altLang="en-US" dirty="0" smtClean="0">
                <a:hlinkClick r:id="rId3"/>
              </a:rPr>
              <a:t>danielkummer.github.io/git-flow-cheatsheet/index.ko_KR.html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pic>
        <p:nvPicPr>
          <p:cNvPr id="3074" name="Picture 2" descr="git fl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925" y="1452901"/>
            <a:ext cx="626745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82289" y="59496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각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브랜치에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Python Source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파일을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Add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하여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commit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한 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git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log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를 통해 그래프를 작성하시오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841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감사합니다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03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Running on Linux Server (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Xshell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통한 접속 정보 등록 이후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Xftp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활용한 코드 파일 업로드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21980" y="1363610"/>
            <a:ext cx="84379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Xshell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Xftp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다운로드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http://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www.netsarang.co.kr/download/main.html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Xshell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설정하기</a:t>
            </a:r>
            <a:endParaRPr lang="ko-KR" altLang="en-US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140" y="2407051"/>
            <a:ext cx="3171514" cy="153620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71" y="2221392"/>
            <a:ext cx="3017389" cy="268893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78594" y="2118707"/>
            <a:ext cx="6715661" cy="4435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Table 1"/>
          <p:cNvGraphicFramePr>
            <a:graphicFrameLocks noGrp="1"/>
          </p:cNvGraphicFramePr>
          <p:nvPr>
            <p:extLst/>
          </p:nvPr>
        </p:nvGraphicFramePr>
        <p:xfrm>
          <a:off x="6952463" y="2108056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/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US" altLang="ko-KR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1D314E"/>
                    </a:solidFill>
                  </a:tcPr>
                </a:tc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사용자 인증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탭 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인증방법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[Password]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선택 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사용자 이름에 </a:t>
                      </a:r>
                      <a:r>
                        <a:rPr lang="ko-KR" altLang="en-US" sz="1000" b="1" baseline="0" dirty="0" err="1" smtClean="0">
                          <a:solidFill>
                            <a:schemeClr val="tx1"/>
                          </a:solidFill>
                        </a:rPr>
                        <a:t>할당받은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 계정 명과 암호 입력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세션 프로필 작성이 완료되면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연결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 </a:t>
                      </a: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정상적으로 접속된 화면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108" y="4094299"/>
            <a:ext cx="3768182" cy="2308711"/>
          </a:xfrm>
          <a:prstGeom prst="rect">
            <a:avLst/>
          </a:prstGeom>
        </p:spPr>
      </p:pic>
      <p:grpSp>
        <p:nvGrpSpPr>
          <p:cNvPr id="21" name="그룹 52"/>
          <p:cNvGrpSpPr/>
          <p:nvPr/>
        </p:nvGrpSpPr>
        <p:grpSpPr>
          <a:xfrm>
            <a:off x="1017673" y="2457733"/>
            <a:ext cx="228600" cy="228600"/>
            <a:chOff x="2590800" y="1828800"/>
            <a:chExt cx="228600" cy="228600"/>
          </a:xfrm>
        </p:grpSpPr>
        <p:sp>
          <p:nvSpPr>
            <p:cNvPr id="22" name="타원 21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그룹 52"/>
          <p:cNvGrpSpPr/>
          <p:nvPr/>
        </p:nvGrpSpPr>
        <p:grpSpPr>
          <a:xfrm>
            <a:off x="2604019" y="2842367"/>
            <a:ext cx="228600" cy="228600"/>
            <a:chOff x="2590800" y="1828800"/>
            <a:chExt cx="228600" cy="228600"/>
          </a:xfrm>
        </p:grpSpPr>
        <p:sp>
          <p:nvSpPr>
            <p:cNvPr id="26" name="타원 25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그룹 52"/>
          <p:cNvGrpSpPr/>
          <p:nvPr/>
        </p:nvGrpSpPr>
        <p:grpSpPr>
          <a:xfrm>
            <a:off x="2618307" y="3133326"/>
            <a:ext cx="228600" cy="228600"/>
            <a:chOff x="2590800" y="1828800"/>
            <a:chExt cx="228600" cy="228600"/>
          </a:xfrm>
        </p:grpSpPr>
        <p:sp>
          <p:nvSpPr>
            <p:cNvPr id="30" name="타원 29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3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그룹 52"/>
          <p:cNvGrpSpPr/>
          <p:nvPr/>
        </p:nvGrpSpPr>
        <p:grpSpPr>
          <a:xfrm>
            <a:off x="2925092" y="6111233"/>
            <a:ext cx="228600" cy="228600"/>
            <a:chOff x="2590800" y="1828800"/>
            <a:chExt cx="228600" cy="228600"/>
          </a:xfrm>
        </p:grpSpPr>
        <p:sp>
          <p:nvSpPr>
            <p:cNvPr id="34" name="타원 33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4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그룹 52"/>
          <p:cNvGrpSpPr/>
          <p:nvPr/>
        </p:nvGrpSpPr>
        <p:grpSpPr>
          <a:xfrm>
            <a:off x="4570670" y="3681136"/>
            <a:ext cx="228600" cy="228600"/>
            <a:chOff x="2590800" y="1828800"/>
            <a:chExt cx="228600" cy="228600"/>
          </a:xfrm>
        </p:grpSpPr>
        <p:sp>
          <p:nvSpPr>
            <p:cNvPr id="37" name="타원 36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5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732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Running on Linux Server (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8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Ananconda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설치시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Python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실행에 필요한 다양한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Package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들이 함께 설치되어 간편함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21980" y="1363610"/>
            <a:ext cx="84379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Anaconda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다운로드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(2.7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버전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64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비트용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wget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https://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repo.continuum.io/archive/Anaconda2-4.2.0-Linux-x86.sh</a:t>
            </a:r>
            <a:endParaRPr lang="en-US" altLang="ko-KR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Anaconda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설치</a:t>
            </a:r>
            <a:endParaRPr lang="en-US" altLang="ko-KR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bash Anaconda2-4.2.0-Linux-x86_64.sh </a:t>
            </a:r>
            <a:endParaRPr lang="en-US" altLang="ko-KR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설치 완료 후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작동확인</a:t>
            </a:r>
            <a:endParaRPr lang="ko-KR" altLang="en-US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999" y="3572935"/>
            <a:ext cx="5150010" cy="191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40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95" y="2198592"/>
            <a:ext cx="5028248" cy="29202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369" y="3109560"/>
            <a:ext cx="4289624" cy="3386746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Running on Linux Server (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9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Xshell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통한 접속 정보 등록 이후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Xftp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활용한 코드 파일 업로드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21980" y="1363610"/>
            <a:ext cx="84379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Xshell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Xftp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다운로드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/>
              </a:rPr>
              <a:t>http://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/>
              </a:rPr>
              <a:t>www.netsarang.co.kr/download/main.html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Xshell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설정하기</a:t>
            </a:r>
            <a:endParaRPr lang="ko-KR" altLang="en-US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8594" y="2118707"/>
            <a:ext cx="6715661" cy="4435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Table 1"/>
          <p:cNvGraphicFramePr>
            <a:graphicFrameLocks noGrp="1"/>
          </p:cNvGraphicFramePr>
          <p:nvPr>
            <p:extLst/>
          </p:nvPr>
        </p:nvGraphicFramePr>
        <p:xfrm>
          <a:off x="6952463" y="2108056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/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US" altLang="ko-KR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1D314E"/>
                    </a:solidFill>
                  </a:tcPr>
                </a:tc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err="1" smtClean="0">
                          <a:solidFill>
                            <a:schemeClr val="tx1"/>
                          </a:solidFill>
                        </a:rPr>
                        <a:t>Xshell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에서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새 파일 전송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클릭 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작성한 소스코드 파일을 서버의 원하는 경로에 </a:t>
                      </a:r>
                      <a:r>
                        <a:rPr lang="ko-KR" altLang="en-US" sz="1000" b="1" baseline="0" dirty="0" err="1" smtClean="0">
                          <a:solidFill>
                            <a:schemeClr val="tx1"/>
                          </a:solidFill>
                        </a:rPr>
                        <a:t>드래그앤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baseline="0" dirty="0" err="1" smtClean="0">
                          <a:solidFill>
                            <a:schemeClr val="tx1"/>
                          </a:solidFill>
                        </a:rPr>
                        <a:t>드랍을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 통해 업로드 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err="1" smtClean="0">
                          <a:solidFill>
                            <a:schemeClr val="tx1"/>
                          </a:solidFill>
                        </a:rPr>
                        <a:t>업로드된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 파일이 목록에 잘 나오는지 확인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err="1" smtClean="0">
                          <a:solidFill>
                            <a:schemeClr val="tx1"/>
                          </a:solidFill>
                        </a:rPr>
                        <a:t>Xshell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Command line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에 다음의 명령어 입력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>
                        <a:buFont typeface="+mj-ea"/>
                        <a:buNone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>
                        <a:buFont typeface="+mj-ea"/>
                        <a:buNone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$ python [</a:t>
                      </a:r>
                      <a:r>
                        <a:rPr lang="ko-KR" altLang="en-US" sz="1000" b="1" baseline="0" dirty="0" err="1" smtClean="0">
                          <a:solidFill>
                            <a:schemeClr val="tx1"/>
                          </a:solidFill>
                        </a:rPr>
                        <a:t>실행할파일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ko-KR" sz="1000" b="1" baseline="0" dirty="0" err="1" smtClean="0">
                          <a:solidFill>
                            <a:schemeClr val="tx1"/>
                          </a:solidFill>
                        </a:rPr>
                        <a:t>py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 [argument] </a:t>
                      </a: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pSp>
        <p:nvGrpSpPr>
          <p:cNvPr id="21" name="그룹 52"/>
          <p:cNvGrpSpPr/>
          <p:nvPr/>
        </p:nvGrpSpPr>
        <p:grpSpPr>
          <a:xfrm>
            <a:off x="3980329" y="2539776"/>
            <a:ext cx="228600" cy="228600"/>
            <a:chOff x="2590800" y="1828800"/>
            <a:chExt cx="228600" cy="228600"/>
          </a:xfrm>
        </p:grpSpPr>
        <p:sp>
          <p:nvSpPr>
            <p:cNvPr id="22" name="타원 21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그룹 52"/>
          <p:cNvGrpSpPr/>
          <p:nvPr/>
        </p:nvGrpSpPr>
        <p:grpSpPr>
          <a:xfrm>
            <a:off x="3039392" y="4216756"/>
            <a:ext cx="228600" cy="228600"/>
            <a:chOff x="2590800" y="1828800"/>
            <a:chExt cx="228600" cy="228600"/>
          </a:xfrm>
        </p:grpSpPr>
        <p:sp>
          <p:nvSpPr>
            <p:cNvPr id="26" name="타원 25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그룹 52"/>
          <p:cNvGrpSpPr/>
          <p:nvPr/>
        </p:nvGrpSpPr>
        <p:grpSpPr>
          <a:xfrm>
            <a:off x="4670683" y="4466582"/>
            <a:ext cx="228600" cy="228600"/>
            <a:chOff x="2590800" y="1828800"/>
            <a:chExt cx="228600" cy="228600"/>
          </a:xfrm>
        </p:grpSpPr>
        <p:sp>
          <p:nvSpPr>
            <p:cNvPr id="30" name="타원 29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3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3520" y="5042385"/>
            <a:ext cx="3623424" cy="1447571"/>
          </a:xfrm>
          <a:prstGeom prst="rect">
            <a:avLst/>
          </a:prstGeom>
        </p:spPr>
      </p:pic>
      <p:grpSp>
        <p:nvGrpSpPr>
          <p:cNvPr id="39" name="그룹 52"/>
          <p:cNvGrpSpPr/>
          <p:nvPr/>
        </p:nvGrpSpPr>
        <p:grpSpPr>
          <a:xfrm>
            <a:off x="4784983" y="5042385"/>
            <a:ext cx="228600" cy="228600"/>
            <a:chOff x="2590800" y="1828800"/>
            <a:chExt cx="228600" cy="228600"/>
          </a:xfrm>
        </p:grpSpPr>
        <p:sp>
          <p:nvSpPr>
            <p:cNvPr id="40" name="타원 39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4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274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9853</TotalTime>
  <Words>2720</Words>
  <Application>Microsoft Office PowerPoint</Application>
  <PresentationFormat>화면 슬라이드 쇼(4:3)</PresentationFormat>
  <Paragraphs>573</Paragraphs>
  <Slides>63</Slides>
  <Notes>63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68" baseType="lpstr">
      <vt:lpstr>Times New Roman</vt:lpstr>
      <vt:lpstr>Wingdings</vt:lpstr>
      <vt:lpstr>Arial</vt:lpstr>
      <vt:lpstr>맑은 고딕</vt:lpstr>
      <vt:lpstr>Office 테마</vt:lpstr>
      <vt:lpstr>Start Programming with Google Python Style Guide</vt:lpstr>
      <vt:lpstr>Ch01. Review</vt:lpstr>
      <vt:lpstr>Lecture note &amp; Source Code &amp; Textbook</vt:lpstr>
      <vt:lpstr>Lecture note &amp; Source Code &amp; Textbook</vt:lpstr>
      <vt:lpstr>Python 이란? </vt:lpstr>
      <vt:lpstr>Running on Linux Server (실습)</vt:lpstr>
      <vt:lpstr>Running on Linux Server (실습)</vt:lpstr>
      <vt:lpstr>Running on Linux Server (실습)</vt:lpstr>
      <vt:lpstr>Running on Linux Server (실습)</vt:lpstr>
      <vt:lpstr>요점 정리 파일</vt:lpstr>
      <vt:lpstr>요점 정리 파일</vt:lpstr>
      <vt:lpstr>Ch02. Version Control</vt:lpstr>
      <vt:lpstr>Git 설치</vt:lpstr>
      <vt:lpstr>Git 설치</vt:lpstr>
      <vt:lpstr>Git 설치</vt:lpstr>
      <vt:lpstr>Git 설치</vt:lpstr>
      <vt:lpstr>Git 설치</vt:lpstr>
      <vt:lpstr>Version Control</vt:lpstr>
      <vt:lpstr>Version Control</vt:lpstr>
      <vt:lpstr>git과 SVN의 차이점 </vt:lpstr>
      <vt:lpstr>Git의 동작원리</vt:lpstr>
      <vt:lpstr>Git Flow</vt:lpstr>
      <vt:lpstr>Git Flow</vt:lpstr>
      <vt:lpstr>Git의 동작원리 및 실습</vt:lpstr>
      <vt:lpstr>Git 실습</vt:lpstr>
      <vt:lpstr>Git의 동작원리</vt:lpstr>
      <vt:lpstr>Git의 동작원리</vt:lpstr>
      <vt:lpstr>Git 실습</vt:lpstr>
      <vt:lpstr>Vim Editor</vt:lpstr>
      <vt:lpstr>Vim Editor</vt:lpstr>
      <vt:lpstr>Vim Editor</vt:lpstr>
      <vt:lpstr>Git 실습</vt:lpstr>
      <vt:lpstr>Git 실습</vt:lpstr>
      <vt:lpstr>Git 실습</vt:lpstr>
      <vt:lpstr>Git 실습</vt:lpstr>
      <vt:lpstr>Git 실습</vt:lpstr>
      <vt:lpstr>Git 실습</vt:lpstr>
      <vt:lpstr>Git 실습</vt:lpstr>
      <vt:lpstr>Git 실습</vt:lpstr>
      <vt:lpstr>Git 실습</vt:lpstr>
      <vt:lpstr>Git 실습</vt:lpstr>
      <vt:lpstr>Git 실습</vt:lpstr>
      <vt:lpstr>Git 실습</vt:lpstr>
      <vt:lpstr>Git 실습</vt:lpstr>
      <vt:lpstr>Git 실습</vt:lpstr>
      <vt:lpstr>Git 실습</vt:lpstr>
      <vt:lpstr>Git 실습</vt:lpstr>
      <vt:lpstr>Git 실습</vt:lpstr>
      <vt:lpstr>Github</vt:lpstr>
      <vt:lpstr>Bitbucket</vt:lpstr>
      <vt:lpstr>GitLab</vt:lpstr>
      <vt:lpstr>Github</vt:lpstr>
      <vt:lpstr>Github 연동</vt:lpstr>
      <vt:lpstr>Github 연동</vt:lpstr>
      <vt:lpstr>GUI Interface</vt:lpstr>
      <vt:lpstr>Issue Tracker</vt:lpstr>
      <vt:lpstr>Source Tree</vt:lpstr>
      <vt:lpstr>Github Desktop</vt:lpstr>
      <vt:lpstr>과제 </vt:lpstr>
      <vt:lpstr>(과제) Git / Github 실습</vt:lpstr>
      <vt:lpstr>(과제) Git / Github 실습</vt:lpstr>
      <vt:lpstr>(과제) Git flow 구현하기</vt:lpstr>
      <vt:lpstr>감사합니다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Yunho Maeng</cp:lastModifiedBy>
  <cp:revision>260</cp:revision>
  <cp:lastPrinted>2011-08-28T13:13:29Z</cp:lastPrinted>
  <dcterms:created xsi:type="dcterms:W3CDTF">2011-08-24T01:05:33Z</dcterms:created>
  <dcterms:modified xsi:type="dcterms:W3CDTF">2016-12-27T00:01:38Z</dcterms:modified>
</cp:coreProperties>
</file>